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Anybody ExtraBold"/>
      <p:bold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  <p:embeddedFont>
      <p:font typeface="Anybody SemiBold"/>
      <p:regular r:id="rId50"/>
      <p:bold r:id="rId51"/>
      <p:italic r:id="rId52"/>
      <p:boldItalic r:id="rId53"/>
    </p:embeddedFont>
    <p:embeddedFont>
      <p:font typeface="Work Sans"/>
      <p:regular r:id="rId54"/>
      <p:bold r:id="rId55"/>
      <p:italic r:id="rId56"/>
      <p:boldItalic r:id="rId57"/>
    </p:embeddedFont>
    <p:embeddedFont>
      <p:font typeface="Work Sans SemiBold"/>
      <p:regular r:id="rId58"/>
      <p:bold r:id="rId59"/>
      <p:italic r:id="rId60"/>
      <p:boldItalic r:id="rId61"/>
    </p:embeddedFont>
    <p:embeddedFont>
      <p:font typeface="Work Sans Light"/>
      <p:regular r:id="rId62"/>
      <p:bold r:id="rId63"/>
      <p:italic r:id="rId64"/>
      <p:boldItalic r:id="rId65"/>
    </p:embeddedFont>
    <p:embeddedFont>
      <p:font typeface="Anybody Medium"/>
      <p:regular r:id="rId66"/>
      <p:bold r:id="rId67"/>
      <p:italic r:id="rId68"/>
      <p:boldItalic r:id="rId69"/>
    </p:embeddedFont>
    <p:embeddedFont>
      <p:font typeface="Inter Medium"/>
      <p:regular r:id="rId70"/>
      <p:bold r:id="rId71"/>
    </p:embeddedFont>
    <p:embeddedFont>
      <p:font typeface="Anybody Black"/>
      <p:bold r:id="rId72"/>
      <p:boldItalic r:id="rId73"/>
    </p:embeddedFont>
    <p:embeddedFont>
      <p:font typeface="Anybody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ybodyExtraBold-bold.fntdata"/><Relationship Id="rId42" Type="http://schemas.openxmlformats.org/officeDocument/2006/relationships/font" Target="fonts/Lato-regular.fntdata"/><Relationship Id="rId41" Type="http://schemas.openxmlformats.org/officeDocument/2006/relationships/font" Target="fonts/AnybodyExtraBold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AnybodyBlack-boldItalic.fntdata"/><Relationship Id="rId72" Type="http://schemas.openxmlformats.org/officeDocument/2006/relationships/font" Target="fonts/AnybodyBlack-bold.fntdata"/><Relationship Id="rId31" Type="http://schemas.openxmlformats.org/officeDocument/2006/relationships/slide" Target="slides/slide25.xml"/><Relationship Id="rId75" Type="http://schemas.openxmlformats.org/officeDocument/2006/relationships/font" Target="fonts/Anybody-bold.fntdata"/><Relationship Id="rId30" Type="http://schemas.openxmlformats.org/officeDocument/2006/relationships/slide" Target="slides/slide24.xml"/><Relationship Id="rId74" Type="http://schemas.openxmlformats.org/officeDocument/2006/relationships/font" Target="fonts/Anybody-regular.fntdata"/><Relationship Id="rId33" Type="http://schemas.openxmlformats.org/officeDocument/2006/relationships/slide" Target="slides/slide27.xml"/><Relationship Id="rId77" Type="http://schemas.openxmlformats.org/officeDocument/2006/relationships/font" Target="fonts/Anybody-boldItalic.fntdata"/><Relationship Id="rId32" Type="http://schemas.openxmlformats.org/officeDocument/2006/relationships/slide" Target="slides/slide26.xml"/><Relationship Id="rId76" Type="http://schemas.openxmlformats.org/officeDocument/2006/relationships/font" Target="fonts/Anybody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InterMedium-bold.fntdata"/><Relationship Id="rId70" Type="http://schemas.openxmlformats.org/officeDocument/2006/relationships/font" Target="fonts/InterMedium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WorkSansLight-regular.fntdata"/><Relationship Id="rId61" Type="http://schemas.openxmlformats.org/officeDocument/2006/relationships/font" Target="fonts/WorkSansSemiBold-boldItalic.fntdata"/><Relationship Id="rId20" Type="http://schemas.openxmlformats.org/officeDocument/2006/relationships/slide" Target="slides/slide14.xml"/><Relationship Id="rId64" Type="http://schemas.openxmlformats.org/officeDocument/2006/relationships/font" Target="fonts/WorkSansLight-italic.fntdata"/><Relationship Id="rId63" Type="http://schemas.openxmlformats.org/officeDocument/2006/relationships/font" Target="fonts/WorkSansLight-bold.fntdata"/><Relationship Id="rId22" Type="http://schemas.openxmlformats.org/officeDocument/2006/relationships/slide" Target="slides/slide16.xml"/><Relationship Id="rId66" Type="http://schemas.openxmlformats.org/officeDocument/2006/relationships/font" Target="fonts/AnybodyMedium-regular.fntdata"/><Relationship Id="rId21" Type="http://schemas.openxmlformats.org/officeDocument/2006/relationships/slide" Target="slides/slide15.xml"/><Relationship Id="rId65" Type="http://schemas.openxmlformats.org/officeDocument/2006/relationships/font" Target="fonts/WorkSans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AnybodyMedium-italic.fntdata"/><Relationship Id="rId23" Type="http://schemas.openxmlformats.org/officeDocument/2006/relationships/slide" Target="slides/slide17.xml"/><Relationship Id="rId67" Type="http://schemas.openxmlformats.org/officeDocument/2006/relationships/font" Target="fonts/AnybodyMedium-bold.fntdata"/><Relationship Id="rId60" Type="http://schemas.openxmlformats.org/officeDocument/2006/relationships/font" Target="fonts/WorkSansSemiBold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Anybody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nybodySemiBold-bold.fntdata"/><Relationship Id="rId50" Type="http://schemas.openxmlformats.org/officeDocument/2006/relationships/font" Target="fonts/AnybodySemiBold-regular.fntdata"/><Relationship Id="rId53" Type="http://schemas.openxmlformats.org/officeDocument/2006/relationships/font" Target="fonts/AnybodySemiBold-boldItalic.fntdata"/><Relationship Id="rId52" Type="http://schemas.openxmlformats.org/officeDocument/2006/relationships/font" Target="fonts/AnybodySemiBold-italic.fntdata"/><Relationship Id="rId11" Type="http://schemas.openxmlformats.org/officeDocument/2006/relationships/slide" Target="slides/slide5.xml"/><Relationship Id="rId55" Type="http://schemas.openxmlformats.org/officeDocument/2006/relationships/font" Target="fonts/WorkSans-bold.fntdata"/><Relationship Id="rId10" Type="http://schemas.openxmlformats.org/officeDocument/2006/relationships/slide" Target="slides/slide4.xml"/><Relationship Id="rId54" Type="http://schemas.openxmlformats.org/officeDocument/2006/relationships/font" Target="fonts/WorkSans-regular.fntdata"/><Relationship Id="rId13" Type="http://schemas.openxmlformats.org/officeDocument/2006/relationships/slide" Target="slides/slide7.xml"/><Relationship Id="rId57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56" Type="http://schemas.openxmlformats.org/officeDocument/2006/relationships/font" Target="fonts/WorkSans-italic.fntdata"/><Relationship Id="rId15" Type="http://schemas.openxmlformats.org/officeDocument/2006/relationships/slide" Target="slides/slide9.xml"/><Relationship Id="rId59" Type="http://schemas.openxmlformats.org/officeDocument/2006/relationships/font" Target="fonts/WorkSansSemiBold-bold.fntdata"/><Relationship Id="rId14" Type="http://schemas.openxmlformats.org/officeDocument/2006/relationships/slide" Target="slides/slide8.xml"/><Relationship Id="rId58" Type="http://schemas.openxmlformats.org/officeDocument/2006/relationships/font" Target="fonts/WorkSansSemiBo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4443c4da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44443c4da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4443c4da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44443c4da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37d6b6b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437d6b6b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4443c4da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44443c4da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389965ee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389965ee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 utiliza cuando se desea determinar la probabilidad de que ocurra un evento u otro o ambos en una sola observación. Nos permite encontrar la probabilidad del evento “A ó B”: considera la ocurrencia de cualquiera de los eventos, evento A o evento B o ambos A y B.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 ley de la adición proporciona una manera de calcular la probabilidad de que ocurra el evento A o el evento B o ambos. En otras palabras, la ley de la adición se emplea para calcular la probabilidad de la unión de los dos eventos.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389965e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389965e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389965e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389965e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389965ee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389965ee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4443c4da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44443c4da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4443c4da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44443c4da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4443c4da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44443c4da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389965ee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389965e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389965ee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389965e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389965ee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389965e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4443c4da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4443c4da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389965ee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389965ee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4443c4da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244443c4da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4443c4dae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4443c4dae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4443c4da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4443c4da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4443c4da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44443c4da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6548f87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d6548f87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93C47D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4443c4da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44443c4da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Nota: se requiere dar una resumen de lo visto en la lecture. Se pueden agregar más diapositivas, según los requerimientos de la clase. Aquí se dejan algunas diapositivas de resumen.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4443c4dae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44443c4dae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Agregar los conceptos vistos.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4443c4da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44443c4da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4443c4da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4443c4da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6548f873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d6548f873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641cd0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2d641cd0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Los elementos básicos de la teoría de la probabilidad son los resultados de un experimento aleatorio. Un experimento es un ensayo o juego que puede constar de uno o más intentos y cuyo resultado es la ocurrencia de uno, y sólo uno de los varios resultados posibles y no se sabe cual ocurrirá.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4443c4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44443c4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4443c4d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44443c4d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Los elementos básicos de la teoría de la probabilidad son los resultados de un experimento aleatorio. Un experimento es un ensayo o juego que puede constar de uno o más intentos y cuyo resultado es la ocurrencia de uno, y sólo uno de los varios resultados posibles y no se sabe cual ocurrirá.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4443c4da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44443c4da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42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4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4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4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4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47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4" name="Google Shape;174;p4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9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8" name="Google Shape;178;p49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3" name="Google Shape;183;p5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" name="Google Shape;186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7" name="Google Shape;187;p5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55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99" name="Google Shape;199;p55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4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56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205" name="Google Shape;205;p56"/>
          <p:cNvSpPr txBox="1"/>
          <p:nvPr/>
        </p:nvSpPr>
        <p:spPr>
          <a:xfrm>
            <a:off x="3664500" y="1398400"/>
            <a:ext cx="58848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nybody Black"/>
                <a:ea typeface="Anybody Black"/>
                <a:cs typeface="Anybody Black"/>
                <a:sym typeface="Anybody Black"/>
              </a:rPr>
              <a:t>Espacios muestrales y sucesos</a:t>
            </a:r>
            <a:endParaRPr b="1" sz="2500">
              <a:solidFill>
                <a:srgbClr val="FFFFFF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06" name="Google Shape;206;p56"/>
          <p:cNvSpPr txBox="1"/>
          <p:nvPr/>
        </p:nvSpPr>
        <p:spPr>
          <a:xfrm>
            <a:off x="5200646" y="2148075"/>
            <a:ext cx="3364200" cy="7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Clase 3</a:t>
            </a:r>
            <a:endParaRPr sz="41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07" name="Google Shape;207;p56"/>
          <p:cNvSpPr txBox="1"/>
          <p:nvPr/>
        </p:nvSpPr>
        <p:spPr>
          <a:xfrm>
            <a:off x="5719200" y="2793700"/>
            <a:ext cx="232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Data Science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350" y="2882975"/>
            <a:ext cx="1420344" cy="3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675" y="2023825"/>
            <a:ext cx="1420344" cy="3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5"/>
          <p:cNvSpPr txBox="1"/>
          <p:nvPr/>
        </p:nvSpPr>
        <p:spPr>
          <a:xfrm>
            <a:off x="1788125" y="872175"/>
            <a:ext cx="5653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Ejemplo</a:t>
            </a:r>
            <a:r>
              <a:rPr lang="en" sz="3600"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3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1" name="Google Shape;291;p65"/>
          <p:cNvSpPr txBox="1"/>
          <p:nvPr/>
        </p:nvSpPr>
        <p:spPr>
          <a:xfrm>
            <a:off x="4572000" y="2824075"/>
            <a:ext cx="465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Excluyente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Que el auto sea nacional o importado, son sucesos colectivamente exhaustivos. Uno de ellos debe ocurrir. Si no ocurre nacional, debe ocurrir importado y viceversa.</a:t>
            </a:r>
            <a:endParaRPr sz="20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92" name="Google Shape;292;p65"/>
          <p:cNvSpPr txBox="1"/>
          <p:nvPr/>
        </p:nvSpPr>
        <p:spPr>
          <a:xfrm>
            <a:off x="441500" y="18976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Simple</a:t>
            </a:r>
            <a:r>
              <a:rPr lang="en" sz="2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 Coche nacional</a:t>
            </a:r>
            <a:endParaRPr sz="2200"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293" name="Google Shape;29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00" y="2882975"/>
            <a:ext cx="3321224" cy="332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350" y="1582125"/>
            <a:ext cx="7358399" cy="18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6"/>
          <p:cNvSpPr txBox="1"/>
          <p:nvPr/>
        </p:nvSpPr>
        <p:spPr>
          <a:xfrm>
            <a:off x="1288925" y="1709850"/>
            <a:ext cx="6956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Dos sucesos </a:t>
            </a: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son compatibles cuando pueden ocurrir al mismo tiempo. 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Ejemplo: nacional o más de 40 años. Esta definición no indica que estos sucesos deban necesariamente ocurrir en forma conjunta.</a:t>
            </a:r>
            <a:endParaRPr sz="2000"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01" name="Google Shape;30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5650" y="2482300"/>
            <a:ext cx="1185249" cy="118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25" y="1297025"/>
            <a:ext cx="1110723" cy="111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7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Regla de la adición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500" y="-362825"/>
            <a:ext cx="9258501" cy="61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8"/>
          <p:cNvSpPr txBox="1"/>
          <p:nvPr/>
        </p:nvSpPr>
        <p:spPr>
          <a:xfrm>
            <a:off x="-958450" y="11237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4" name="Google Shape;314;p68"/>
          <p:cNvSpPr txBox="1"/>
          <p:nvPr/>
        </p:nvSpPr>
        <p:spPr>
          <a:xfrm>
            <a:off x="554098" y="1123725"/>
            <a:ext cx="8035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50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Se emplea para calcular la </a:t>
            </a:r>
            <a:r>
              <a:rPr lang="en" sz="50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probabilidad</a:t>
            </a:r>
            <a:r>
              <a:rPr lang="en" sz="50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 de dos eventos</a:t>
            </a:r>
            <a:endParaRPr sz="5000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025" y="1894500"/>
            <a:ext cx="7358399" cy="1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9"/>
          <p:cNvSpPr txBox="1"/>
          <p:nvPr/>
        </p:nvSpPr>
        <p:spPr>
          <a:xfrm>
            <a:off x="1017025" y="2311675"/>
            <a:ext cx="776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Anybody"/>
                <a:ea typeface="Anybody"/>
                <a:cs typeface="Anybody"/>
                <a:sym typeface="Anybody"/>
              </a:rPr>
              <a:t>P(A U B) = P(A) + P(B) - P(A ∩ B)</a:t>
            </a:r>
            <a:endParaRPr b="1" sz="40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5475"/>
            <a:ext cx="8839201" cy="313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100" y="1754363"/>
            <a:ext cx="7358399" cy="1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1"/>
          <p:cNvSpPr txBox="1"/>
          <p:nvPr/>
        </p:nvSpPr>
        <p:spPr>
          <a:xfrm>
            <a:off x="976450" y="2040750"/>
            <a:ext cx="7409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latin typeface="Anybody"/>
                <a:ea typeface="Anybody"/>
                <a:cs typeface="Anybody"/>
                <a:sym typeface="Anybody"/>
              </a:rPr>
              <a:t>P(A U B) = P(A) + P(B)</a:t>
            </a:r>
            <a:endParaRPr b="1" sz="57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6213"/>
            <a:ext cx="8839200" cy="321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3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Regla de la multiplicación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500" y="2701750"/>
            <a:ext cx="2135500" cy="3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875" y="1027900"/>
            <a:ext cx="4864525" cy="4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4"/>
          <p:cNvSpPr txBox="1"/>
          <p:nvPr/>
        </p:nvSpPr>
        <p:spPr>
          <a:xfrm>
            <a:off x="368425" y="1027901"/>
            <a:ext cx="4968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600">
                <a:latin typeface="Anybody"/>
                <a:ea typeface="Anybody"/>
                <a:cs typeface="Anybody"/>
                <a:sym typeface="Anybody"/>
              </a:rPr>
              <a:t>Sucesos independientes</a:t>
            </a:r>
            <a:endParaRPr i="0" sz="26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49" name="Google Shape;349;p74"/>
          <p:cNvSpPr txBox="1"/>
          <p:nvPr/>
        </p:nvSpPr>
        <p:spPr>
          <a:xfrm>
            <a:off x="3719575" y="2701750"/>
            <a:ext cx="5601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Dos eventos</a:t>
            </a:r>
            <a:r>
              <a:rPr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son independientes cuando la ocurrencia o no ocurrencia de un suceso o evento no tiene ningún efecto en la probabilidad de ocurrencia de otro suceso o evento.</a:t>
            </a:r>
            <a:endParaRPr sz="24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50" name="Google Shape;35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575" y="3159088"/>
            <a:ext cx="2527027" cy="252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7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213" name="Google Shape;213;p57"/>
          <p:cNvSpPr txBox="1"/>
          <p:nvPr/>
        </p:nvSpPr>
        <p:spPr>
          <a:xfrm>
            <a:off x="4152500" y="17239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Clasificación de los sucesos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Reglas de la adición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ybody"/>
              <a:buChar char="➜"/>
            </a:pPr>
            <a:r>
              <a:rPr lang="en"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Reglas de la multiplicación</a:t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4" name="Google Shape;214;p57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57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216" name="Google Shape;216;p57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7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7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9" name="Google Shape;219;p57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500" y="2701750"/>
            <a:ext cx="5282100" cy="21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875" y="1027900"/>
            <a:ext cx="5192524" cy="11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75"/>
          <p:cNvSpPr txBox="1"/>
          <p:nvPr/>
        </p:nvSpPr>
        <p:spPr>
          <a:xfrm>
            <a:off x="249088" y="1087550"/>
            <a:ext cx="52821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accent2"/>
                </a:solidFill>
                <a:latin typeface="Anybody"/>
                <a:ea typeface="Anybody"/>
                <a:cs typeface="Anybody"/>
                <a:sym typeface="Anybody"/>
              </a:rPr>
              <a:t>Cuando para </a:t>
            </a:r>
            <a:r>
              <a:rPr b="1" lang="en" sz="2100">
                <a:solidFill>
                  <a:schemeClr val="accent2"/>
                </a:solidFill>
                <a:latin typeface="Anybody"/>
                <a:ea typeface="Anybody"/>
                <a:cs typeface="Anybody"/>
                <a:sym typeface="Anybody"/>
              </a:rPr>
              <a:t>dos sucesos o eventos </a:t>
            </a:r>
            <a:r>
              <a:rPr lang="en" sz="2100">
                <a:solidFill>
                  <a:schemeClr val="accent2"/>
                </a:solidFill>
                <a:latin typeface="Anybody"/>
                <a:ea typeface="Anybody"/>
                <a:cs typeface="Anybody"/>
                <a:sym typeface="Anybody"/>
              </a:rPr>
              <a:t>cualquiera A y B la P(A/B)=P(A), ambos sucesos son independientes.</a:t>
            </a:r>
            <a:endParaRPr sz="2100">
              <a:solidFill>
                <a:schemeClr val="accent2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2100">
              <a:solidFill>
                <a:schemeClr val="accent2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100">
              <a:solidFill>
                <a:schemeClr val="accent2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58" name="Google Shape;358;p75"/>
          <p:cNvSpPr txBox="1"/>
          <p:nvPr/>
        </p:nvSpPr>
        <p:spPr>
          <a:xfrm>
            <a:off x="3410900" y="2818938"/>
            <a:ext cx="5601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En ese caso también ocurre que P(B/A)=P(B), y a partir de estas dos últimas igualdades, </a:t>
            </a: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se verifica que, si A y B son independientes P(A y B) = P(A) * P(B).</a:t>
            </a:r>
            <a:endParaRPr b="1" sz="24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6"/>
          <p:cNvSpPr txBox="1"/>
          <p:nvPr/>
        </p:nvSpPr>
        <p:spPr>
          <a:xfrm>
            <a:off x="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Cuando para dos sucesos o eventos cualquiera A y B la P(A/B)=P(A), ambos sucesos son independientes.</a:t>
            </a:r>
            <a:endParaRPr/>
          </a:p>
        </p:txBody>
      </p:sp>
      <p:pic>
        <p:nvPicPr>
          <p:cNvPr id="364" name="Google Shape;36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175"/>
            <a:ext cx="8839199" cy="263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625" y="2205450"/>
            <a:ext cx="4137299" cy="3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77"/>
          <p:cNvSpPr txBox="1"/>
          <p:nvPr/>
        </p:nvSpPr>
        <p:spPr>
          <a:xfrm>
            <a:off x="810000" y="1311975"/>
            <a:ext cx="7524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</a:t>
            </a:r>
            <a:r>
              <a:rPr lang="en" sz="2600"/>
              <a:t>a ley de las suma de probabilidades sirve para calcular la probabilidad de la unión de dos eventos, </a:t>
            </a:r>
            <a:r>
              <a:rPr b="1" lang="en" sz="2600"/>
              <a:t>la ley de la multiplicación</a:t>
            </a:r>
            <a:r>
              <a:rPr lang="en" sz="2600"/>
              <a:t> es útil para calcular la probabilidad de la intersección de </a:t>
            </a:r>
            <a:r>
              <a:rPr b="1" lang="en" sz="2600"/>
              <a:t>dos eventos.</a:t>
            </a:r>
            <a:endParaRPr b="1"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6025"/>
            <a:ext cx="8839199" cy="32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100" y="1754363"/>
            <a:ext cx="7358399" cy="1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79"/>
          <p:cNvSpPr txBox="1"/>
          <p:nvPr/>
        </p:nvSpPr>
        <p:spPr>
          <a:xfrm>
            <a:off x="2795300" y="1983000"/>
            <a:ext cx="42864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rPr>
              <a:t>P(A</a:t>
            </a:r>
            <a:r>
              <a:rPr i="1" lang="en" sz="30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rPr>
              <a:t>∩ B</a:t>
            </a:r>
            <a:r>
              <a:rPr lang="en" sz="30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rPr>
              <a:t>)=P(B)P(A|B)</a:t>
            </a:r>
            <a:endParaRPr sz="3000">
              <a:solidFill>
                <a:schemeClr val="dk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rPr>
              <a:t>P(A</a:t>
            </a:r>
            <a:r>
              <a:rPr i="1" lang="en" sz="30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rPr>
              <a:t>∩ B</a:t>
            </a:r>
            <a:r>
              <a:rPr lang="en" sz="30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rPr>
              <a:t>)=P(A)P(B|A)</a:t>
            </a:r>
            <a:endParaRPr sz="3000"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382" name="Google Shape;382;p79"/>
          <p:cNvSpPr txBox="1"/>
          <p:nvPr/>
        </p:nvSpPr>
        <p:spPr>
          <a:xfrm>
            <a:off x="1788125" y="872175"/>
            <a:ext cx="5653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Ley de la multiplicación</a:t>
            </a:r>
            <a:endParaRPr sz="36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3" name="Google Shape;38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650" y="2482300"/>
            <a:ext cx="1185249" cy="118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25" y="1573875"/>
            <a:ext cx="1185249" cy="11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25" y="1468750"/>
            <a:ext cx="7676000" cy="20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80"/>
          <p:cNvSpPr txBox="1"/>
          <p:nvPr/>
        </p:nvSpPr>
        <p:spPr>
          <a:xfrm>
            <a:off x="1088200" y="1709850"/>
            <a:ext cx="7320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ybody"/>
                <a:ea typeface="Anybody"/>
                <a:cs typeface="Anybody"/>
                <a:sym typeface="Anybody"/>
              </a:rPr>
              <a:t>La </a:t>
            </a:r>
            <a:r>
              <a:rPr b="1" lang="en" sz="2500">
                <a:latin typeface="Anybody"/>
                <a:ea typeface="Anybody"/>
                <a:cs typeface="Anybody"/>
                <a:sym typeface="Anybody"/>
              </a:rPr>
              <a:t>notación | </a:t>
            </a:r>
            <a:r>
              <a:rPr lang="en" sz="2500">
                <a:latin typeface="Anybody"/>
                <a:ea typeface="Anybody"/>
                <a:cs typeface="Anybody"/>
                <a:sym typeface="Anybody"/>
              </a:rPr>
              <a:t>indica que se está considerando la probabilidad del evento A dada la condición de que el evento B ha ocurrido. Por tanto, </a:t>
            </a:r>
            <a:r>
              <a:rPr b="1" lang="en" sz="2500">
                <a:latin typeface="Anybody"/>
                <a:ea typeface="Anybody"/>
                <a:cs typeface="Anybody"/>
                <a:sym typeface="Anybody"/>
              </a:rPr>
              <a:t>la notación P(A | B) se lee “la probabilidad de A dado B”.</a:t>
            </a:r>
            <a:endParaRPr b="1" sz="2500"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392" name="Google Shape;39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5" y="1196450"/>
            <a:ext cx="1185249" cy="118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300" y="2807350"/>
            <a:ext cx="1185249" cy="11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500" y="-362825"/>
            <a:ext cx="9258501" cy="61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81"/>
          <p:cNvSpPr txBox="1"/>
          <p:nvPr/>
        </p:nvSpPr>
        <p:spPr>
          <a:xfrm>
            <a:off x="-958450" y="11237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0" name="Google Shape;400;p81"/>
          <p:cNvSpPr txBox="1"/>
          <p:nvPr/>
        </p:nvSpPr>
        <p:spPr>
          <a:xfrm>
            <a:off x="554098" y="1123725"/>
            <a:ext cx="8035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Dos sucesos o eventos son condicionales cuando la ocurrencia o no ocurrencia de un suceso o evento afecta la probabilidad de ocurrencia del otro.</a:t>
            </a:r>
            <a:endParaRPr sz="3400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4925" y="1754375"/>
            <a:ext cx="6422425" cy="2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82"/>
          <p:cNvSpPr txBox="1"/>
          <p:nvPr/>
        </p:nvSpPr>
        <p:spPr>
          <a:xfrm>
            <a:off x="2795300" y="1983000"/>
            <a:ext cx="4286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rPr>
              <a:t>P(A│B)=P(A"∩ B" )/P(B)</a:t>
            </a:r>
            <a:endParaRPr sz="3000">
              <a:solidFill>
                <a:schemeClr val="dk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nybody Medium"/>
                <a:ea typeface="Anybody Medium"/>
                <a:cs typeface="Anybody Medium"/>
                <a:sym typeface="Anybody Medium"/>
              </a:rPr>
              <a:t>P(B|A)=(P(A"∩ B" ))/(P(A))</a:t>
            </a:r>
            <a:endParaRPr sz="3000">
              <a:solidFill>
                <a:schemeClr val="dk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07" name="Google Shape;407;p82"/>
          <p:cNvSpPr txBox="1"/>
          <p:nvPr/>
        </p:nvSpPr>
        <p:spPr>
          <a:xfrm>
            <a:off x="1186650" y="892075"/>
            <a:ext cx="6770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Probabilidad condicional</a:t>
            </a:r>
            <a:endParaRPr sz="36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8" name="Google Shape;40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275" y="1662475"/>
            <a:ext cx="1185249" cy="118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7450" y="3125525"/>
            <a:ext cx="1185249" cy="11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775" y="3591950"/>
            <a:ext cx="4137299" cy="3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83"/>
          <p:cNvSpPr txBox="1"/>
          <p:nvPr/>
        </p:nvSpPr>
        <p:spPr>
          <a:xfrm>
            <a:off x="1078350" y="1078650"/>
            <a:ext cx="7524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nybody"/>
                <a:ea typeface="Anybody"/>
                <a:cs typeface="Anybody"/>
                <a:sym typeface="Anybody"/>
              </a:rPr>
              <a:t>Cuando para dos sucesos o eventos cualquiera A y B la P(A/B)=P(A), ambos sucesos son independientes. En ese caso también ocurre que P(B/A)=P(B), y a partir de estas dos últimas igualdades, se verifica que, si A y B son independientes:</a:t>
            </a:r>
            <a:endParaRPr sz="2600"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nybody"/>
                <a:ea typeface="Anybody"/>
                <a:cs typeface="Anybody"/>
                <a:sym typeface="Anybody"/>
              </a:rPr>
              <a:t>P(AyB) = P(A)*P(B).</a:t>
            </a:r>
            <a:endParaRPr b="1" sz="26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84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4800">
                <a:solidFill>
                  <a:srgbClr val="FFFF00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¿ P R E G U N T A S ?</a:t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00" y="1350427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/>
        </p:nvSpPr>
        <p:spPr>
          <a:xfrm>
            <a:off x="0" y="1139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26" name="Google Shape;226;p58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7" name="Google Shape;227;p58"/>
          <p:cNvSpPr txBox="1"/>
          <p:nvPr/>
        </p:nvSpPr>
        <p:spPr>
          <a:xfrm>
            <a:off x="0" y="2010763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Al finalizar esta lecture estarás en la 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capacidad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 de…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228" name="Google Shape;228;p58"/>
          <p:cNvSpPr txBox="1"/>
          <p:nvPr/>
        </p:nvSpPr>
        <p:spPr>
          <a:xfrm>
            <a:off x="1972975" y="4348425"/>
            <a:ext cx="56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8"/>
          <p:cNvSpPr txBox="1"/>
          <p:nvPr/>
        </p:nvSpPr>
        <p:spPr>
          <a:xfrm>
            <a:off x="1629400" y="2931825"/>
            <a:ext cx="68907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-</a:t>
            </a: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Conocer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 los conceptos de espacios muestrales y Sucesos 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-</a:t>
            </a: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Aplicar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 las reglas de adición y multiplicación 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-</a:t>
            </a: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Reconocer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 sucesos condicionales e independientes.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5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Resumen</a:t>
            </a:r>
            <a:endParaRPr b="1" i="0" sz="5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6"/>
          <p:cNvSpPr txBox="1"/>
          <p:nvPr/>
        </p:nvSpPr>
        <p:spPr>
          <a:xfrm>
            <a:off x="862800" y="433500"/>
            <a:ext cx="741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Resumen </a:t>
            </a:r>
            <a:endParaRPr b="1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3" name="Google Shape;433;p86"/>
          <p:cNvGrpSpPr/>
          <p:nvPr/>
        </p:nvGrpSpPr>
        <p:grpSpPr>
          <a:xfrm>
            <a:off x="127902" y="1129250"/>
            <a:ext cx="8656698" cy="770400"/>
            <a:chOff x="127902" y="1129250"/>
            <a:chExt cx="8656698" cy="770400"/>
          </a:xfrm>
        </p:grpSpPr>
        <p:sp>
          <p:nvSpPr>
            <p:cNvPr id="434" name="Google Shape;434;p86"/>
            <p:cNvSpPr txBox="1"/>
            <p:nvPr/>
          </p:nvSpPr>
          <p:spPr>
            <a:xfrm>
              <a:off x="459600" y="1129250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pic>
          <p:nvPicPr>
            <p:cNvPr id="435" name="Google Shape;435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244277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" name="Google Shape;436;p86"/>
          <p:cNvGrpSpPr/>
          <p:nvPr/>
        </p:nvGrpSpPr>
        <p:grpSpPr>
          <a:xfrm>
            <a:off x="127902" y="2360991"/>
            <a:ext cx="8656698" cy="770400"/>
            <a:chOff x="127902" y="1801341"/>
            <a:chExt cx="8656698" cy="770400"/>
          </a:xfrm>
        </p:grpSpPr>
        <p:pic>
          <p:nvPicPr>
            <p:cNvPr id="437" name="Google Shape;437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9345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86"/>
            <p:cNvSpPr txBox="1"/>
            <p:nvPr/>
          </p:nvSpPr>
          <p:spPr>
            <a:xfrm>
              <a:off x="459600" y="1801341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highlight>
                  <a:schemeClr val="lt1"/>
                </a:highlight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439" name="Google Shape;439;p86"/>
          <p:cNvGrpSpPr/>
          <p:nvPr/>
        </p:nvGrpSpPr>
        <p:grpSpPr>
          <a:xfrm>
            <a:off x="127902" y="3592750"/>
            <a:ext cx="8656698" cy="590700"/>
            <a:chOff x="127902" y="2891100"/>
            <a:chExt cx="8656698" cy="590700"/>
          </a:xfrm>
        </p:grpSpPr>
        <p:pic>
          <p:nvPicPr>
            <p:cNvPr id="440" name="Google Shape;440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29963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86"/>
            <p:cNvSpPr txBox="1"/>
            <p:nvPr/>
          </p:nvSpPr>
          <p:spPr>
            <a:xfrm>
              <a:off x="459600" y="2891100"/>
              <a:ext cx="8325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2000">
                <a:solidFill>
                  <a:schemeClr val="dk1"/>
                </a:solidFill>
                <a:highlight>
                  <a:schemeClr val="lt1"/>
                </a:highlight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7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447" name="Google Shape;447;p87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48" name="Google Shape;4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88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454" name="Google Shape;454;p88"/>
          <p:cNvSpPr txBox="1"/>
          <p:nvPr/>
        </p:nvSpPr>
        <p:spPr>
          <a:xfrm>
            <a:off x="4152625" y="1811975"/>
            <a:ext cx="43932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55" name="Google Shape;455;p88"/>
          <p:cNvSpPr txBox="1"/>
          <p:nvPr/>
        </p:nvSpPr>
        <p:spPr>
          <a:xfrm>
            <a:off x="4152613" y="2140800"/>
            <a:ext cx="47718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456" name="Google Shape;456;p88"/>
          <p:cNvSpPr txBox="1"/>
          <p:nvPr/>
        </p:nvSpPr>
        <p:spPr>
          <a:xfrm>
            <a:off x="4018775" y="2282200"/>
            <a:ext cx="687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Distribución de la Probabilidad</a:t>
            </a:r>
            <a:endParaRPr b="1" sz="3400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59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235" name="Google Shape;235;p59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36" name="Google Shape;236;p59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" name="Google Shape;237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oogle Shape;238;p59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239" name="Google Shape;239;p59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" name="Google Shape;240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59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42" name="Google Shape;242;p59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500" y="-362825"/>
            <a:ext cx="9258501" cy="61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60"/>
          <p:cNvSpPr txBox="1"/>
          <p:nvPr/>
        </p:nvSpPr>
        <p:spPr>
          <a:xfrm>
            <a:off x="-958450" y="11237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9" name="Google Shape;249;p60"/>
          <p:cNvSpPr txBox="1"/>
          <p:nvPr/>
        </p:nvSpPr>
        <p:spPr>
          <a:xfrm>
            <a:off x="-12" y="1522675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50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Clasificación de los sucesos</a:t>
            </a:r>
            <a:endParaRPr b="1" sz="5000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250" name="Google Shape;2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94948">
            <a:off x="9493450" y="408024"/>
            <a:ext cx="899702" cy="122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075" y="1632800"/>
            <a:ext cx="7358399" cy="12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1"/>
          <p:cNvSpPr txBox="1"/>
          <p:nvPr/>
        </p:nvSpPr>
        <p:spPr>
          <a:xfrm>
            <a:off x="1030075" y="1696613"/>
            <a:ext cx="77022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600">
                <a:latin typeface="Anybody"/>
                <a:ea typeface="Anybody"/>
                <a:cs typeface="Anybody"/>
                <a:sym typeface="Anybody"/>
              </a:rPr>
              <a:t>Elementos</a:t>
            </a:r>
            <a:r>
              <a:rPr lang="en" sz="2600"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b="1" lang="en" sz="2600">
                <a:latin typeface="Anybody"/>
                <a:ea typeface="Anybody"/>
                <a:cs typeface="Anybody"/>
                <a:sym typeface="Anybody"/>
              </a:rPr>
              <a:t>básicos</a:t>
            </a:r>
            <a:r>
              <a:rPr lang="en" sz="2600">
                <a:latin typeface="Anybody"/>
                <a:ea typeface="Anybody"/>
                <a:cs typeface="Anybody"/>
                <a:sym typeface="Anybody"/>
              </a:rPr>
              <a:t> de la teoría de probabilidad: los resultados de un experimento aleatorio.</a:t>
            </a:r>
            <a:endParaRPr i="0" sz="26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257" name="Google Shape;25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701" y="3853201"/>
            <a:ext cx="1290301" cy="12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909426"/>
            <a:ext cx="1290301" cy="129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2725" y="3313825"/>
            <a:ext cx="2274725" cy="3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875" y="1027900"/>
            <a:ext cx="2575674" cy="4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2"/>
          <p:cNvSpPr txBox="1"/>
          <p:nvPr/>
        </p:nvSpPr>
        <p:spPr>
          <a:xfrm>
            <a:off x="293875" y="1027893"/>
            <a:ext cx="6322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600">
                <a:latin typeface="Anybody"/>
                <a:ea typeface="Anybody"/>
                <a:cs typeface="Anybody"/>
                <a:sym typeface="Anybody"/>
              </a:rPr>
              <a:t>Experimento: </a:t>
            </a:r>
            <a:r>
              <a:rPr lang="en" sz="2600">
                <a:latin typeface="Anybody"/>
                <a:ea typeface="Anybody"/>
                <a:cs typeface="Anybody"/>
                <a:sym typeface="Anybody"/>
              </a:rPr>
              <a:t>un ensayo o juego que puede constar de uno o más intentos</a:t>
            </a:r>
            <a:endParaRPr i="0" sz="26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66" name="Google Shape;266;p62"/>
          <p:cNvSpPr txBox="1"/>
          <p:nvPr/>
        </p:nvSpPr>
        <p:spPr>
          <a:xfrm>
            <a:off x="3376675" y="3239250"/>
            <a:ext cx="5601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nybody"/>
                <a:ea typeface="Anybody"/>
                <a:cs typeface="Anybody"/>
                <a:sym typeface="Anybody"/>
              </a:rPr>
              <a:t>Resultado</a:t>
            </a:r>
            <a:r>
              <a:rPr lang="en" sz="2600">
                <a:latin typeface="Anybody Medium"/>
                <a:ea typeface="Anybody Medium"/>
                <a:cs typeface="Anybody Medium"/>
                <a:sym typeface="Anybody Medium"/>
              </a:rPr>
              <a:t>:</a:t>
            </a:r>
            <a:r>
              <a:rPr lang="en" sz="2600">
                <a:latin typeface="Anybody Medium"/>
                <a:ea typeface="Anybody Medium"/>
                <a:cs typeface="Anybody Medium"/>
                <a:sym typeface="Anybody Medium"/>
              </a:rPr>
              <a:t> es la ocurrencia de uno, y sólo uno de los varios resultados posibles y no se sabe cual ocurrirá.</a:t>
            </a:r>
            <a:endParaRPr sz="2600"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pic>
        <p:nvPicPr>
          <p:cNvPr id="267" name="Google Shape;26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00625"/>
            <a:ext cx="1777399" cy="204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075" y="1632800"/>
            <a:ext cx="7358399" cy="12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3"/>
          <p:cNvSpPr txBox="1"/>
          <p:nvPr/>
        </p:nvSpPr>
        <p:spPr>
          <a:xfrm>
            <a:off x="1030075" y="1696613"/>
            <a:ext cx="77022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600">
                <a:latin typeface="Anybody"/>
                <a:ea typeface="Anybody"/>
                <a:cs typeface="Anybody"/>
                <a:sym typeface="Anybody"/>
              </a:rPr>
              <a:t>La</a:t>
            </a:r>
            <a:r>
              <a:rPr b="1" lang="en" sz="2600">
                <a:latin typeface="Anybody"/>
                <a:ea typeface="Anybody"/>
                <a:cs typeface="Anybody"/>
                <a:sym typeface="Anybody"/>
              </a:rPr>
              <a:t> probabilidad </a:t>
            </a:r>
            <a:r>
              <a:rPr lang="en" sz="2600">
                <a:latin typeface="Anybody"/>
                <a:ea typeface="Anybody"/>
                <a:cs typeface="Anybody"/>
                <a:sym typeface="Anybody"/>
              </a:rPr>
              <a:t>de cualquier evento es igual a la suma de las probabilidades de los puntos muestrales que forman el evento.</a:t>
            </a:r>
            <a:endParaRPr i="0" sz="26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274" name="Google Shape;27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625" y="2847550"/>
            <a:ext cx="2527027" cy="252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4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4"/>
          <p:cNvSpPr/>
          <p:nvPr/>
        </p:nvSpPr>
        <p:spPr>
          <a:xfrm rot="1452">
            <a:off x="829125" y="1742359"/>
            <a:ext cx="7811701" cy="12114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Simple</a:t>
            </a:r>
            <a:r>
              <a:rPr lang="en" sz="22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: evento que puede describirse con una característica única.</a:t>
            </a:r>
            <a:endParaRPr sz="22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282" name="Google Shape;282;p64"/>
          <p:cNvSpPr/>
          <p:nvPr/>
        </p:nvSpPr>
        <p:spPr>
          <a:xfrm rot="-132">
            <a:off x="807150" y="3278215"/>
            <a:ext cx="7833600" cy="13476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Excluyentes</a:t>
            </a:r>
            <a:r>
              <a:rPr lang="en" sz="22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:cuando la ocurrencia de uno cualquiera de ellos imposibilita la ocurrencia de los otros. </a:t>
            </a:r>
            <a:endParaRPr sz="22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83" name="Google Shape;283;p64"/>
          <p:cNvSpPr txBox="1"/>
          <p:nvPr/>
        </p:nvSpPr>
        <p:spPr>
          <a:xfrm>
            <a:off x="736275" y="601900"/>
            <a:ext cx="73377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6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Clasificación de los sucesos</a:t>
            </a:r>
            <a:endParaRPr b="1" i="0" sz="36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